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>
                <a:solidFill>
                  <a:srgbClr val="FFFFFF"/>
                </a:solidFill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itre de la présentation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>
                <a:solidFill>
                  <a:srgbClr val="FFFFFF"/>
                </a:solidFill>
              </a:defRPr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13" name="Texte niveau 1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chemeClr val="accent1"/>
                </a:solidFill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chemeClr val="accent1"/>
                </a:solidFill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chemeClr val="accent1"/>
                </a:solidFill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chemeClr val="accent1"/>
                </a:solidFill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chemeClr val="accent1"/>
                </a:solidFill>
              </a:defRPr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Données clés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Données clés</a:t>
            </a:r>
          </a:p>
        </p:txBody>
      </p:sp>
      <p:sp>
        <p:nvSpPr>
          <p:cNvPr id="107" name="Texte niveau 1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e niveau 1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ontgolfières vues de dessous avec un ciel bleu"/>
          <p:cNvSpPr/>
          <p:nvPr>
            <p:ph type="pic" idx="21"/>
          </p:nvPr>
        </p:nvSpPr>
        <p:spPr>
          <a:xfrm>
            <a:off x="-3860800" y="701538"/>
            <a:ext cx="12539868" cy="83599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Montgolfières vues de dessous avec un ciel bleu"/>
          <p:cNvSpPr/>
          <p:nvPr>
            <p:ph type="pic" sz="quarter" idx="22"/>
          </p:nvPr>
        </p:nvSpPr>
        <p:spPr>
          <a:xfrm>
            <a:off x="6534860" y="698500"/>
            <a:ext cx="5967580" cy="3962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Gros plan sur la partie supérieure d’une montgolfière vue de dessus"/>
          <p:cNvSpPr/>
          <p:nvPr>
            <p:ph type="pic" sz="quarter" idx="23"/>
          </p:nvPr>
        </p:nvSpPr>
        <p:spPr>
          <a:xfrm>
            <a:off x="6546850" y="5099050"/>
            <a:ext cx="5943600" cy="3962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ontgolfières vues de dessous avec un ciel bleu"/>
          <p:cNvSpPr/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éro de diapositive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os plan sur la partie supérieure d’une montgolfière vue de dessus"/>
          <p:cNvSpPr/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re de la présentation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>
                <a:solidFill>
                  <a:srgbClr val="FFFFFF"/>
                </a:solidFill>
              </a:defRPr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3" name="Texte niveau 1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rgbClr val="FFFFFF"/>
                </a:solidFill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rgbClr val="FFFFFF"/>
                </a:solidFill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rgbClr val="FFFFFF"/>
                </a:solidFill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rgbClr val="FFFFFF"/>
                </a:solidFill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>
                <a:solidFill>
                  <a:srgbClr val="FFFFFF"/>
                </a:solidFill>
              </a:defRPr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eur et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Auteur et date</a:t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os plan sur une montgolfière vue de dessous"/>
          <p:cNvSpPr/>
          <p:nvPr>
            <p:ph type="pic" idx="21"/>
          </p:nvPr>
        </p:nvSpPr>
        <p:spPr>
          <a:xfrm>
            <a:off x="4546600" y="692534"/>
            <a:ext cx="12591254" cy="83625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exte niveau 1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Titre de diapositiv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Titre de diapositive</a:t>
            </a:r>
          </a:p>
        </p:txBody>
      </p:sp>
      <p:sp>
        <p:nvSpPr>
          <p:cNvPr id="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ous-titre de diapositiv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44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Montgolfières vues de dessous avec un ciel bleu"/>
          <p:cNvSpPr/>
          <p:nvPr>
            <p:ph type="pic" idx="21"/>
          </p:nvPr>
        </p:nvSpPr>
        <p:spPr>
          <a:xfrm>
            <a:off x="3797300" y="698500"/>
            <a:ext cx="12585470" cy="8356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Titre de diapositiv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62" name="Sous-titre de diapositiv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22449">
              <a:lnSpc>
                <a:spcPct val="100000"/>
              </a:lnSpc>
              <a:spcBef>
                <a:spcPts val="0"/>
              </a:spcBef>
              <a:buSzTx/>
              <a:buNone/>
              <a:defRPr b="1" sz="3382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63" name="Texte niveau 1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0" name="Sous-titre de diapositiv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Titre de l’ordre du jour</a:t>
            </a:r>
          </a:p>
        </p:txBody>
      </p:sp>
      <p:sp>
        <p:nvSpPr>
          <p:cNvPr id="89" name="Sous-titre de l’ordre du jour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90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re de diapositiv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rcarto.github.io/geomatique_avec_r/09_package_terra.html" TargetMode="External"/><Relationship Id="rId3" Type="http://schemas.openxmlformats.org/officeDocument/2006/relationships/hyperlink" Target="https://cran.r-project.org/package=terra" TargetMode="External"/><Relationship Id="rId4" Type="http://schemas.openxmlformats.org/officeDocument/2006/relationships/hyperlink" Target="https://rspatial.org/" TargetMode="External"/><Relationship Id="rId5" Type="http://schemas.openxmlformats.org/officeDocument/2006/relationships/hyperlink" Target="https://geocompr.robinlovelace.net/" TargetMode="External"/><Relationship Id="rId6" Type="http://schemas.openxmlformats.org/officeDocument/2006/relationships/hyperlink" Target="https://www.r-spatial.org/book" TargetMode="External"/><Relationship Id="rId7" Type="http://schemas.openxmlformats.org/officeDocument/2006/relationships/hyperlink" Target="https://rspatial.org/terra/rs/rs.pdf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alika Madelin &amp; Paul Passy, 21/5/2024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98968">
              <a:defRPr b="0" sz="204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Malika Madelin &amp; Paul Passy, 21/5/2024</a:t>
            </a:r>
          </a:p>
        </p:txBody>
      </p:sp>
      <p:sp>
        <p:nvSpPr>
          <p:cNvPr id="152" name="Manipulation  de données géographiques RASTER avec R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1473840">
              <a:defRPr b="0" spc="-139" sz="697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Manipulation </a:t>
            </a:r>
            <a:br/>
            <a:r>
              <a:t>de données géographiques RASTER avec R</a:t>
            </a:r>
          </a:p>
        </p:txBody>
      </p:sp>
      <p:sp>
        <p:nvSpPr>
          <p:cNvPr id="153" name="Séance ElémentR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Séance ElémentR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Exemple d’application…"/>
          <p:cNvSpPr txBox="1"/>
          <p:nvPr>
            <p:ph type="title"/>
          </p:nvPr>
        </p:nvSpPr>
        <p:spPr>
          <a:xfrm>
            <a:off x="698500" y="440266"/>
            <a:ext cx="11607800" cy="233107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Exemple d’application</a:t>
            </a:r>
          </a:p>
          <a:p>
            <a:pPr>
              <a:defRPr b="0" spc="-38" sz="19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>
              <a:defRPr b="0" spc="-90" sz="4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Dynamiques hydrologiques dans l'Okavango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310" y="2649341"/>
            <a:ext cx="5687168" cy="4076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4722" y="2633585"/>
            <a:ext cx="5920946" cy="3832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ouv.png" descr="Cou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81" y="72810"/>
            <a:ext cx="13313723" cy="9607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unnamed-chunk-1-1.png" descr="unnamed-chunk-1-1.png"/>
          <p:cNvPicPr>
            <a:picLocks noChangeAspect="1"/>
          </p:cNvPicPr>
          <p:nvPr/>
        </p:nvPicPr>
        <p:blipFill>
          <a:blip r:embed="rId3">
            <a:extLst/>
          </a:blip>
          <a:srcRect l="5279" t="0" r="6838" b="9107"/>
          <a:stretch>
            <a:fillRect/>
          </a:stretch>
        </p:blipFill>
        <p:spPr>
          <a:xfrm>
            <a:off x="3207406" y="3230128"/>
            <a:ext cx="6275859" cy="3966595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tructure des données ~ simple, topologie implicite…"/>
          <p:cNvSpPr txBox="1"/>
          <p:nvPr>
            <p:ph type="body" idx="1"/>
          </p:nvPr>
        </p:nvSpPr>
        <p:spPr>
          <a:xfrm>
            <a:off x="698500" y="2056279"/>
            <a:ext cx="12126929" cy="699882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accent1">
                  <a:hueOff val="114395"/>
                  <a:lumOff val="-24975"/>
                </a:schemeClr>
              </a:buCl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structure des données ~ simple, topologie implicite</a:t>
            </a:r>
          </a:p>
          <a:p>
            <a:pPr>
              <a:buClr>
                <a:schemeClr val="accent1">
                  <a:hueOff val="114395"/>
                  <a:lumOff val="-24975"/>
                </a:schemeClr>
              </a:buCl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information spatiale </a:t>
            </a:r>
            <a:r>
              <a:rPr>
                <a:solidFill>
                  <a:srgbClr val="2B5684"/>
                </a:solidFill>
                <a:latin typeface="Avenir Heavy"/>
                <a:ea typeface="Avenir Heavy"/>
                <a:cs typeface="Avenir Heavy"/>
                <a:sym typeface="Avenir Heavy"/>
              </a:rPr>
              <a:t>continue</a:t>
            </a:r>
            <a:r>
              <a:t>, souvent récoltée </a:t>
            </a:r>
            <a:r>
              <a:rPr>
                <a:solidFill>
                  <a:srgbClr val="2B5684"/>
                </a:solidFill>
                <a:latin typeface="Avenir Heavy"/>
                <a:ea typeface="Avenir Heavy"/>
                <a:cs typeface="Avenir Heavy"/>
                <a:sym typeface="Avenir Heavy"/>
              </a:rPr>
              <a:t>à distance </a:t>
            </a:r>
            <a:r>
              <a:t>et </a:t>
            </a:r>
            <a:r>
              <a:rPr>
                <a:solidFill>
                  <a:srgbClr val="2B5684"/>
                </a:solidFill>
                <a:latin typeface="Avenir Heavy"/>
                <a:ea typeface="Avenir Heavy"/>
                <a:cs typeface="Avenir Heavy"/>
                <a:sym typeface="Avenir Heavy"/>
              </a:rPr>
              <a:t>globalement</a:t>
            </a:r>
          </a:p>
          <a:p>
            <a:pPr>
              <a:buClr>
                <a:schemeClr val="accent1">
                  <a:hueOff val="114395"/>
                  <a:lumOff val="-24975"/>
                </a:schemeClr>
              </a:buCl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information figée dans le </a:t>
            </a:r>
            <a:r>
              <a:rPr>
                <a:solidFill>
                  <a:srgbClr val="2B5684"/>
                </a:solidFill>
                <a:latin typeface="Avenir Heavy"/>
                <a:ea typeface="Avenir Heavy"/>
                <a:cs typeface="Avenir Heavy"/>
                <a:sym typeface="Avenir Heavy"/>
              </a:rPr>
              <a:t>temps</a:t>
            </a:r>
            <a:r>
              <a:t> + répétitivité</a:t>
            </a:r>
          </a:p>
          <a:p>
            <a:pPr>
              <a:buClr>
                <a:schemeClr val="accent1">
                  <a:hueOff val="114395"/>
                  <a:lumOff val="-24975"/>
                </a:schemeClr>
              </a:buCl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caractère </a:t>
            </a:r>
            <a:r>
              <a:rPr>
                <a:solidFill>
                  <a:srgbClr val="2B5684"/>
                </a:solidFill>
                <a:latin typeface="Avenir Heavy"/>
                <a:ea typeface="Avenir Heavy"/>
                <a:cs typeface="Avenir Heavy"/>
                <a:sym typeface="Avenir Heavy"/>
              </a:rPr>
              <a:t>multispectral</a:t>
            </a:r>
            <a:r>
              <a:t> (bandes/couches), parfois </a:t>
            </a:r>
            <a:r>
              <a:rPr>
                <a:solidFill>
                  <a:srgbClr val="2B5684"/>
                </a:solidFill>
                <a:latin typeface="Avenir Heavy"/>
                <a:ea typeface="Avenir Heavy"/>
                <a:cs typeface="Avenir Heavy"/>
                <a:sym typeface="Avenir Heavy"/>
              </a:rPr>
              <a:t>multidimensionnel</a:t>
            </a:r>
            <a:r>
              <a:t> (hauteur, profondeur / temps)</a:t>
            </a:r>
          </a:p>
          <a:p>
            <a:pPr>
              <a:buClr>
                <a:schemeClr val="accent1">
                  <a:hueOff val="114395"/>
                  <a:lumOff val="-24975"/>
                </a:schemeClr>
              </a:buCl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plusieurs thématiques possibles pour une même image</a:t>
            </a:r>
          </a:p>
          <a:p>
            <a:pPr>
              <a:buClr>
                <a:schemeClr val="accent1">
                  <a:hueOff val="114395"/>
                  <a:lumOff val="-24975"/>
                </a:schemeClr>
              </a:buCl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relative facilité des traitements</a:t>
            </a:r>
          </a:p>
          <a:p>
            <a:pPr marL="0" indent="0">
              <a:buSzTx/>
              <a:buNone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... mais </a:t>
            </a:r>
            <a:r>
              <a:rPr>
                <a:solidFill>
                  <a:srgbClr val="2B5684"/>
                </a:solidFill>
                <a:latin typeface="Avenir Heavy"/>
                <a:ea typeface="Avenir Heavy"/>
                <a:cs typeface="Avenir Heavy"/>
                <a:sym typeface="Avenir Heavy"/>
              </a:rPr>
              <a:t>volume</a:t>
            </a:r>
            <a:r>
              <a:t> des données non négligeable</a:t>
            </a:r>
          </a:p>
        </p:txBody>
      </p:sp>
      <p:sp>
        <p:nvSpPr>
          <p:cNvPr id="159" name="Intérêts/avanta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Intérêts/avantages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ous 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Sous </a:t>
            </a:r>
            <a:r>
              <a:rPr i="1"/>
              <a:t>R</a:t>
            </a:r>
          </a:p>
        </p:txBody>
      </p:sp>
      <p:grpSp>
        <p:nvGrpSpPr>
          <p:cNvPr id="164" name="Grouper"/>
          <p:cNvGrpSpPr/>
          <p:nvPr/>
        </p:nvGrpSpPr>
        <p:grpSpPr>
          <a:xfrm>
            <a:off x="539746" y="1643405"/>
            <a:ext cx="2611824" cy="4095099"/>
            <a:chOff x="0" y="0"/>
            <a:chExt cx="2611822" cy="4095098"/>
          </a:xfrm>
        </p:grpSpPr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87362"/>
            <a:stretch>
              <a:fillRect/>
            </a:stretch>
          </p:blipFill>
          <p:spPr>
            <a:xfrm>
              <a:off x="0" y="0"/>
              <a:ext cx="2555266" cy="46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6557" y="404159"/>
              <a:ext cx="2555266" cy="3690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025" y="6089896"/>
            <a:ext cx="2555266" cy="3448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6779" y="2149304"/>
            <a:ext cx="9358973" cy="6876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Objets da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Objets dans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065" y="2222246"/>
            <a:ext cx="9118601" cy="223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2226"/>
          <a:stretch>
            <a:fillRect/>
          </a:stretch>
        </p:blipFill>
        <p:spPr>
          <a:xfrm>
            <a:off x="713065" y="5088217"/>
            <a:ext cx="8978901" cy="2682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0547" y="93870"/>
            <a:ext cx="1522592" cy="1708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" name="Grouper"/>
          <p:cNvGrpSpPr/>
          <p:nvPr/>
        </p:nvGrpSpPr>
        <p:grpSpPr>
          <a:xfrm>
            <a:off x="10232618" y="6431605"/>
            <a:ext cx="2140541" cy="1938454"/>
            <a:chOff x="69955" y="172363"/>
            <a:chExt cx="2140539" cy="1938452"/>
          </a:xfrm>
        </p:grpSpPr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98504" y="172363"/>
              <a:ext cx="711991" cy="7119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6" name="Grouper"/>
            <p:cNvGrpSpPr/>
            <p:nvPr/>
          </p:nvGrpSpPr>
          <p:grpSpPr>
            <a:xfrm>
              <a:off x="69955" y="177800"/>
              <a:ext cx="1905001" cy="1933017"/>
              <a:chOff x="69955" y="177800"/>
              <a:chExt cx="1905000" cy="1933016"/>
            </a:xfrm>
          </p:grpSpPr>
          <p:sp>
            <p:nvSpPr>
              <p:cNvPr id="173" name="st_as_sf()"/>
              <p:cNvSpPr/>
              <p:nvPr/>
            </p:nvSpPr>
            <p:spPr>
              <a:xfrm>
                <a:off x="704955" y="1778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457200">
                  <a:defRPr b="1" i="1" sz="1700">
                    <a:solidFill>
                      <a:srgbClr val="1E4C7C"/>
                    </a:solidFill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pPr/>
                <a:r>
                  <a:t>st_as_sf()</a:t>
                </a:r>
              </a:p>
            </p:txBody>
          </p:sp>
          <p:sp>
            <p:nvSpPr>
              <p:cNvPr id="174" name="vect()"/>
              <p:cNvSpPr/>
              <p:nvPr/>
            </p:nvSpPr>
            <p:spPr>
              <a:xfrm>
                <a:off x="704955" y="84081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457200">
                  <a:defRPr b="1" i="1" sz="1700">
                    <a:solidFill>
                      <a:srgbClr val="1E4C7C"/>
                    </a:solidFill>
                    <a:latin typeface="Courier"/>
                    <a:ea typeface="Courier"/>
                    <a:cs typeface="Courier"/>
                    <a:sym typeface="Courier"/>
                  </a:defRPr>
                </a:lvl1pPr>
              </a:lstStyle>
              <a:p>
                <a:pPr/>
                <a:r>
                  <a:t>vect()</a:t>
                </a:r>
              </a:p>
            </p:txBody>
          </p:sp>
          <p:sp>
            <p:nvSpPr>
              <p:cNvPr id="175" name="Ligne"/>
              <p:cNvSpPr/>
              <p:nvPr/>
            </p:nvSpPr>
            <p:spPr>
              <a:xfrm>
                <a:off x="69955" y="528358"/>
                <a:ext cx="1270001" cy="1"/>
              </a:xfrm>
              <a:prstGeom prst="line">
                <a:avLst/>
              </a:prstGeom>
              <a:noFill/>
              <a:ln w="25400" cap="flat">
                <a:solidFill>
                  <a:srgbClr val="1E4C7C"/>
                </a:solidFill>
                <a:prstDash val="solid"/>
                <a:miter lim="400000"/>
                <a:headEnd type="stealth" w="med" len="med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78" name="(re)projection…"/>
          <p:cNvSpPr txBox="1"/>
          <p:nvPr>
            <p:ph type="body" sz="quarter" idx="1"/>
          </p:nvPr>
        </p:nvSpPr>
        <p:spPr>
          <a:xfrm>
            <a:off x="1475739" y="8100778"/>
            <a:ext cx="10053322" cy="1553957"/>
          </a:xfrm>
          <a:prstGeom prst="rect">
            <a:avLst/>
          </a:prstGeom>
        </p:spPr>
        <p:txBody>
          <a:bodyPr numCol="2" spcCol="502666">
            <a:noAutofit/>
          </a:bodyPr>
          <a:lstStyle/>
          <a:p>
            <a:pPr>
              <a:spcBef>
                <a:spcPts val="0"/>
              </a:spcBef>
              <a:buClr>
                <a:schemeClr val="accent1">
                  <a:hueOff val="114395"/>
                  <a:lumOff val="-24975"/>
                </a:schemeClr>
              </a:buClr>
              <a:buSzPct val="100000"/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(re)projection</a:t>
            </a:r>
          </a:p>
          <a:p>
            <a:pPr>
              <a:spcBef>
                <a:spcPts val="0"/>
              </a:spcBef>
              <a:buClr>
                <a:schemeClr val="accent1">
                  <a:hueOff val="114395"/>
                  <a:lumOff val="-24975"/>
                </a:schemeClr>
              </a:buClr>
              <a:buSzPct val="100000"/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découpage et masque </a:t>
            </a:r>
            <a:br/>
            <a:r>
              <a:t>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crop</a:t>
            </a:r>
            <a:r>
              <a:t> &amp;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mask</a:t>
            </a:r>
            <a:r>
              <a:t> )</a:t>
            </a:r>
          </a:p>
          <a:p>
            <a:pPr>
              <a:spcBef>
                <a:spcPts val="0"/>
              </a:spcBef>
              <a:buClr>
                <a:schemeClr val="accent1">
                  <a:hueOff val="114395"/>
                  <a:lumOff val="-24975"/>
                </a:schemeClr>
              </a:buClr>
              <a:buSzPct val="100000"/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agrégation / désagrégation</a:t>
            </a:r>
          </a:p>
          <a:p>
            <a:pPr>
              <a:spcBef>
                <a:spcPts val="0"/>
              </a:spcBef>
              <a:buClr>
                <a:schemeClr val="accent1">
                  <a:hueOff val="114395"/>
                  <a:lumOff val="-24975"/>
                </a:schemeClr>
              </a:buClr>
              <a:buSzPct val="100000"/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Fusion merge et mosaïque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Opé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Opérations</a:t>
            </a:r>
          </a:p>
        </p:txBody>
      </p:sp>
      <p:sp>
        <p:nvSpPr>
          <p:cNvPr id="181" name="locales"/>
          <p:cNvSpPr txBox="1"/>
          <p:nvPr/>
        </p:nvSpPr>
        <p:spPr>
          <a:xfrm>
            <a:off x="845877" y="1829419"/>
            <a:ext cx="345971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defRPr spc="-97" sz="49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locales</a:t>
            </a:r>
          </a:p>
        </p:txBody>
      </p:sp>
      <p:sp>
        <p:nvSpPr>
          <p:cNvPr id="182" name="focales"/>
          <p:cNvSpPr txBox="1"/>
          <p:nvPr/>
        </p:nvSpPr>
        <p:spPr>
          <a:xfrm>
            <a:off x="4920732" y="1829419"/>
            <a:ext cx="421931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defRPr spc="-97" sz="49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focales</a:t>
            </a:r>
          </a:p>
        </p:txBody>
      </p:sp>
      <p:sp>
        <p:nvSpPr>
          <p:cNvPr id="183" name="zonales globales"/>
          <p:cNvSpPr txBox="1"/>
          <p:nvPr/>
        </p:nvSpPr>
        <p:spPr>
          <a:xfrm>
            <a:off x="9123886" y="1145013"/>
            <a:ext cx="4219315" cy="208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defRPr spc="-97" sz="49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zonales</a:t>
            </a:r>
            <a:br/>
            <a:r>
              <a:t>globales</a:t>
            </a:r>
          </a:p>
        </p:txBody>
      </p:sp>
      <p:grpSp>
        <p:nvGrpSpPr>
          <p:cNvPr id="187" name="Grouper"/>
          <p:cNvGrpSpPr/>
          <p:nvPr/>
        </p:nvGrpSpPr>
        <p:grpSpPr>
          <a:xfrm>
            <a:off x="87553" y="2949497"/>
            <a:ext cx="12829694" cy="4527303"/>
            <a:chOff x="0" y="0"/>
            <a:chExt cx="12829692" cy="4527302"/>
          </a:xfrm>
        </p:grpSpPr>
        <p:pic>
          <p:nvPicPr>
            <p:cNvPr id="18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685706" cy="4149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7890" y="6731"/>
              <a:ext cx="4685707" cy="4520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320572" y="25802"/>
              <a:ext cx="3509121" cy="4097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8" name="Source : J. Mennis"/>
          <p:cNvSpPr txBox="1"/>
          <p:nvPr/>
        </p:nvSpPr>
        <p:spPr>
          <a:xfrm>
            <a:off x="212075" y="7580878"/>
            <a:ext cx="17709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3200"/>
              </a:spcBef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Source : J. Mennis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Opé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Opérations</a:t>
            </a:r>
          </a:p>
        </p:txBody>
      </p:sp>
      <p:sp>
        <p:nvSpPr>
          <p:cNvPr id="191" name="locales"/>
          <p:cNvSpPr txBox="1"/>
          <p:nvPr/>
        </p:nvSpPr>
        <p:spPr>
          <a:xfrm>
            <a:off x="845877" y="1829419"/>
            <a:ext cx="345971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defRPr spc="-97" sz="49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locales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455"/>
          <a:stretch>
            <a:fillRect/>
          </a:stretch>
        </p:blipFill>
        <p:spPr>
          <a:xfrm>
            <a:off x="329295" y="2878495"/>
            <a:ext cx="3656992" cy="59423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ouper"/>
          <p:cNvGrpSpPr/>
          <p:nvPr/>
        </p:nvGrpSpPr>
        <p:grpSpPr>
          <a:xfrm>
            <a:off x="4543109" y="1829419"/>
            <a:ext cx="4596938" cy="7401177"/>
            <a:chOff x="0" y="0"/>
            <a:chExt cx="4596937" cy="7401175"/>
          </a:xfrm>
        </p:grpSpPr>
        <p:sp>
          <p:nvSpPr>
            <p:cNvPr id="193" name="focales"/>
            <p:cNvSpPr txBox="1"/>
            <p:nvPr/>
          </p:nvSpPr>
          <p:spPr>
            <a:xfrm>
              <a:off x="377623" y="0"/>
              <a:ext cx="4219315" cy="1016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lnSpc>
                  <a:spcPct val="80000"/>
                </a:lnSpc>
                <a:defRPr spc="-97" sz="49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focales</a:t>
              </a:r>
            </a:p>
          </p:txBody>
        </p:sp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437" r="0" b="1437"/>
            <a:stretch>
              <a:fillRect/>
            </a:stretch>
          </p:blipFill>
          <p:spPr>
            <a:xfrm>
              <a:off x="0" y="1062081"/>
              <a:ext cx="3971893" cy="6339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8" name="Grouper"/>
          <p:cNvGrpSpPr/>
          <p:nvPr/>
        </p:nvGrpSpPr>
        <p:grpSpPr>
          <a:xfrm>
            <a:off x="8865079" y="1145013"/>
            <a:ext cx="4478122" cy="3534760"/>
            <a:chOff x="0" y="0"/>
            <a:chExt cx="4478121" cy="3534758"/>
          </a:xfrm>
        </p:grpSpPr>
        <p:sp>
          <p:nvSpPr>
            <p:cNvPr id="196" name="zonales globales"/>
            <p:cNvSpPr txBox="1"/>
            <p:nvPr/>
          </p:nvSpPr>
          <p:spPr>
            <a:xfrm>
              <a:off x="258807" y="0"/>
              <a:ext cx="4219315" cy="2085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lnSpc>
                  <a:spcPct val="80000"/>
                </a:lnSpc>
                <a:defRPr spc="-97" sz="490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t>zonales</a:t>
              </a:r>
              <a:br/>
              <a:r>
                <a:t>globales</a:t>
              </a:r>
            </a:p>
          </p:txBody>
        </p:sp>
        <p:pic>
          <p:nvPicPr>
            <p:cNvPr id="19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01495"/>
              <a:ext cx="4127725" cy="18332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75860" y="6959036"/>
            <a:ext cx="3116785" cy="1474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28981" y="440266"/>
            <a:ext cx="905290" cy="10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9" grpId="3"/>
      <p:bldP build="whole" bldLvl="1" animBg="1" rev="0" advAuto="0" spid="19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iraud T., Pécout H. (2024). Géomatique avec R (et le chapitre sur les rasters)…"/>
          <p:cNvSpPr txBox="1"/>
          <p:nvPr>
            <p:ph type="body" idx="1"/>
          </p:nvPr>
        </p:nvSpPr>
        <p:spPr>
          <a:xfrm>
            <a:off x="698500" y="1828800"/>
            <a:ext cx="12177371" cy="609600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800" u="sng">
                <a:solidFill>
                  <a:srgbClr val="0000E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none">
                <a:solidFill>
                  <a:srgbClr val="000000"/>
                </a:solidFill>
              </a:rPr>
              <a:t>Giraud T., Pécout H. (2024). Géomatique avec R (et le </a:t>
            </a:r>
            <a:r>
              <a:rPr>
                <a:solidFill>
                  <a:srgbClr val="1E4C7C"/>
                </a:solidFill>
                <a:hlinkClick r:id="rId2" invalidUrl="" action="" tgtFrame="" tooltip="" history="1" highlightClick="0" endSnd="0"/>
              </a:rPr>
              <a:t>chapitre sur les rasters</a:t>
            </a:r>
            <a:r>
              <a:rPr u="none">
                <a:solidFill>
                  <a:srgbClr val="000000"/>
                </a:solidFill>
              </a:rPr>
              <a:t>) 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800" u="sng">
                <a:solidFill>
                  <a:srgbClr val="0000E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none">
                <a:solidFill>
                  <a:srgbClr val="000000"/>
                </a:solidFill>
              </a:rPr>
              <a:t>Hijmans R. (2023). </a:t>
            </a:r>
            <a:r>
              <a:rPr>
                <a:solidFill>
                  <a:srgbClr val="1E4C7C"/>
                </a:solidFill>
                <a:hlinkClick r:id="rId3" invalidUrl="" action="" tgtFrame="" tooltip="" history="1" highlightClick="0" endSnd="0"/>
              </a:rPr>
              <a:t>terra: Spatial Data Analysis</a:t>
            </a:r>
            <a:r>
              <a:rPr>
                <a:solidFill>
                  <a:srgbClr val="1E4C7C"/>
                </a:solidFill>
              </a:rPr>
              <a:t> </a:t>
            </a:r>
            <a:r>
              <a:rPr u="none">
                <a:solidFill>
                  <a:srgbClr val="000000"/>
                </a:solidFill>
              </a:rPr>
              <a:t>&amp; </a:t>
            </a:r>
            <a:r>
              <a:rPr>
                <a:solidFill>
                  <a:srgbClr val="1E4C7C"/>
                </a:solidFill>
                <a:hlinkClick r:id="rId4" invalidUrl="" action="" tgtFrame="" tooltip="" history="1" highlightClick="0" endSnd="0"/>
              </a:rPr>
              <a:t>Spatial Data Science with R</a:t>
            </a:r>
            <a:endParaRPr u="none">
              <a:solidFill>
                <a:srgbClr val="000000"/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Lovelace R., Nowosad J. &amp; Muenchow J. (2020). </a:t>
            </a:r>
            <a:r>
              <a:rPr u="sng">
                <a:solidFill>
                  <a:srgbClr val="1E4C7C"/>
                </a:solidFill>
                <a:hlinkClick r:id="rId5" invalidUrl="" action="" tgtFrame="" tooltip="" history="1" highlightClick="0" endSnd="0"/>
              </a:rPr>
              <a:t>Geocomputation with R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800" u="sng">
                <a:solidFill>
                  <a:srgbClr val="0000E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none">
                <a:solidFill>
                  <a:srgbClr val="000000"/>
                </a:solidFill>
              </a:rPr>
              <a:t>Pebesma E. &amp; Bivand R. (2019). </a:t>
            </a:r>
            <a:r>
              <a:rPr>
                <a:solidFill>
                  <a:srgbClr val="1E4C7C"/>
                </a:solidFill>
                <a:hlinkClick r:id="rId6" invalidUrl="" action="" tgtFrame="" tooltip="" history="1" highlightClick="0" endSnd="0"/>
              </a:rPr>
              <a:t>Spatial Data Science with applications in R</a:t>
            </a:r>
            <a:endParaRPr u="none">
              <a:solidFill>
                <a:srgbClr val="000000"/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800" u="sng">
                <a:solidFill>
                  <a:srgbClr val="0000E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none">
                <a:solidFill>
                  <a:srgbClr val="000000"/>
                </a:solidFill>
              </a:rPr>
              <a:t>Ghosh A. &amp; Hijmans R. </a:t>
            </a:r>
            <a:r>
              <a:rPr>
                <a:solidFill>
                  <a:srgbClr val="1E4C7C"/>
                </a:solidFill>
                <a:hlinkClick r:id="rId7" invalidUrl="" action="" tgtFrame="" tooltip="" history="1" highlightClick="0" endSnd="0"/>
              </a:rPr>
              <a:t>Remote Sensing Image Analysis with R</a:t>
            </a:r>
            <a:endParaRPr u="none">
              <a:solidFill>
                <a:srgbClr val="000000"/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Les blogs,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Rpubs</a:t>
            </a:r>
            <a:r>
              <a:t>,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RZine</a:t>
            </a:r>
            <a:r>
              <a:t>, les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stackoverflow</a:t>
            </a:r>
            <a:r>
              <a:t> &amp; Co.</a:t>
            </a:r>
          </a:p>
        </p:txBody>
      </p:sp>
      <p:sp>
        <p:nvSpPr>
          <p:cNvPr id="203" name="Res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Ressources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xemple d’application…"/>
          <p:cNvSpPr txBox="1"/>
          <p:nvPr>
            <p:ph type="title"/>
          </p:nvPr>
        </p:nvSpPr>
        <p:spPr>
          <a:xfrm>
            <a:off x="698500" y="440266"/>
            <a:ext cx="11607800" cy="233107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Exemple d’application</a:t>
            </a:r>
          </a:p>
          <a:p>
            <a:pPr>
              <a:defRPr b="0" spc="-38" sz="19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>
              <a:defRPr b="0" spc="-90" sz="4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Dynamiques hydrologiques dans l'Okavango</a:t>
            </a:r>
          </a:p>
        </p:txBody>
      </p:sp>
      <p:pic>
        <p:nvPicPr>
          <p:cNvPr id="206" name="gpcp.gif" descr="gpc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538" y="2317825"/>
            <a:ext cx="8416071" cy="639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modis-ndvi-time-series-animation.gif" descr="modis-ndvi-time-series-animation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0626" y="3644682"/>
            <a:ext cx="4177574" cy="472042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@jdbcode"/>
          <p:cNvSpPr txBox="1"/>
          <p:nvPr/>
        </p:nvSpPr>
        <p:spPr>
          <a:xfrm>
            <a:off x="11596682" y="8370272"/>
            <a:ext cx="1018338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@jdbcode</a:t>
            </a:r>
          </a:p>
        </p:txBody>
      </p:sp>
      <p:sp>
        <p:nvSpPr>
          <p:cNvPr id="209" name="https://developers.google.com/earth-engine/tutorials/community/modis-ndvi-time-series-animation"/>
          <p:cNvSpPr txBox="1"/>
          <p:nvPr/>
        </p:nvSpPr>
        <p:spPr>
          <a:xfrm>
            <a:off x="7554102" y="9033418"/>
            <a:ext cx="5086932" cy="706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/>
            </a:lvl1pPr>
          </a:lstStyle>
          <a:p>
            <a:pPr/>
            <a:r>
              <a:t>https://developers.google.com/earth-engine/tutorials/community/modis-ndvi-time-series-animation</a:t>
            </a:r>
          </a:p>
        </p:txBody>
      </p:sp>
      <p:sp>
        <p:nvSpPr>
          <p:cNvPr id="210" name="Précipitations moyennes mensuelles (1981-2010) du GPCP  Global Precipitation Climatology Project (en mm/jour)"/>
          <p:cNvSpPr txBox="1"/>
          <p:nvPr/>
        </p:nvSpPr>
        <p:spPr>
          <a:xfrm>
            <a:off x="480783" y="8604411"/>
            <a:ext cx="7641078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Précipitations moyennes mensuelles (1981-2010) du GPCP </a:t>
            </a:r>
            <a:br/>
            <a:r>
              <a:rPr i="1"/>
              <a:t>Global Precipitation Climatology Project</a:t>
            </a:r>
            <a:r>
              <a:t> (en mm/jour)</a:t>
            </a:r>
          </a:p>
        </p:txBody>
      </p:sp>
      <p:sp>
        <p:nvSpPr>
          <p:cNvPr id="211" name="https://uw.pressbooks.pub/fundamentalsofclimatechange/chapter/ups-and-downs-of-rain/"/>
          <p:cNvSpPr txBox="1"/>
          <p:nvPr/>
        </p:nvSpPr>
        <p:spPr>
          <a:xfrm>
            <a:off x="338137" y="9383836"/>
            <a:ext cx="7326403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400"/>
            </a:lvl1pPr>
          </a:lstStyle>
          <a:p>
            <a:pPr/>
            <a:r>
              <a:t>https://uw.pressbooks.pub/fundamentalsofclimatechange/chapter/ups-and-downs-of-rain/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